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Work Sans" pitchFamily="2" charset="0"/>
      <p:regular r:id="rId13"/>
      <p:bold r:id="rId14"/>
      <p:italic r:id="rId15"/>
      <p:boldItalic r:id="rId16"/>
    </p:embeddedFont>
    <p:embeddedFont>
      <p:font typeface="Work Sans Light" pitchFamily="2" charset="0"/>
      <p:regular r:id="rId17"/>
      <p:bold r:id="rId18"/>
      <p:italic r:id="rId19"/>
      <p:boldItalic r:id="rId20"/>
    </p:embeddedFont>
    <p:embeddedFont>
      <p:font typeface="Work Sans Medium"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1f62d0eb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11f62d0eb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1f62d0eb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11f62d0eb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1268450" y="3018889"/>
            <a:ext cx="6453600" cy="10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6200" b="1">
                <a:solidFill>
                  <a:srgbClr val="3F3F3F"/>
                </a:solidFill>
                <a:latin typeface="Work Sans"/>
                <a:ea typeface="Work Sans"/>
                <a:cs typeface="Work Sans"/>
                <a:sym typeface="Work Sans"/>
              </a:rPr>
              <a:t>CANCHEROS </a:t>
            </a:r>
            <a:endParaRPr sz="4800" b="1">
              <a:solidFill>
                <a:srgbClr val="3F3F3F"/>
              </a:solidFill>
              <a:latin typeface="Work Sans"/>
              <a:ea typeface="Work Sans"/>
              <a:cs typeface="Work Sans"/>
              <a:sym typeface="Work Sans"/>
            </a:endParaRPr>
          </a:p>
        </p:txBody>
      </p:sp>
      <p:pic>
        <p:nvPicPr>
          <p:cNvPr id="102" name="Google Shape;102;p17"/>
          <p:cNvPicPr preferRelativeResize="0"/>
          <p:nvPr/>
        </p:nvPicPr>
        <p:blipFill>
          <a:blip r:embed="rId3">
            <a:alphaModFix/>
          </a:blip>
          <a:stretch>
            <a:fillRect/>
          </a:stretch>
        </p:blipFill>
        <p:spPr>
          <a:xfrm>
            <a:off x="6675850" y="2645750"/>
            <a:ext cx="2256650" cy="2067100"/>
          </a:xfrm>
          <a:prstGeom prst="rect">
            <a:avLst/>
          </a:prstGeom>
          <a:noFill/>
          <a:ln>
            <a:noFill/>
          </a:ln>
        </p:spPr>
      </p:pic>
      <p:pic>
        <p:nvPicPr>
          <p:cNvPr id="103" name="Google Shape;103;p17"/>
          <p:cNvPicPr preferRelativeResize="0"/>
          <p:nvPr/>
        </p:nvPicPr>
        <p:blipFill>
          <a:blip r:embed="rId4">
            <a:alphaModFix/>
          </a:blip>
          <a:stretch>
            <a:fillRect/>
          </a:stretch>
        </p:blipFill>
        <p:spPr>
          <a:xfrm>
            <a:off x="8932500" y="2645750"/>
            <a:ext cx="2143125" cy="206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6"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62" y="1556493"/>
            <a:ext cx="56877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Work Sans Light"/>
                <a:ea typeface="Work Sans Light"/>
                <a:cs typeface="Work Sans Light"/>
                <a:sym typeface="Work Sans Light"/>
              </a:rPr>
              <a:t>CANCHEROS </a:t>
            </a:r>
            <a:endParaRPr/>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MIGUEL ANDRES PARRA SALGUERO</a:t>
            </a:r>
            <a:endParaRPr/>
          </a:p>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JOSTIN MACK BRAYAN TAFUR RINCON</a:t>
            </a:r>
            <a:endParaRPr/>
          </a:p>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NICOLAS GIL RODRIGUEZ</a:t>
            </a:r>
            <a:endParaRPr sz="1600">
              <a:solidFill>
                <a:schemeClr val="lt1"/>
              </a:solidFill>
              <a:latin typeface="Work Sans Light"/>
              <a:ea typeface="Work Sans Light"/>
              <a:cs typeface="Work Sans Light"/>
              <a:sym typeface="Work Sans Light"/>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4926725" y="1438600"/>
            <a:ext cx="7265275" cy="5419400"/>
          </a:xfrm>
          <a:prstGeom prst="rect">
            <a:avLst/>
          </a:prstGeom>
          <a:noFill/>
          <a:ln>
            <a:noFill/>
          </a:ln>
        </p:spPr>
      </p:pic>
      <p:sp>
        <p:nvSpPr>
          <p:cNvPr id="117" name="Google Shape;117;p19"/>
          <p:cNvSpPr/>
          <p:nvPr/>
        </p:nvSpPr>
        <p:spPr>
          <a:xfrm>
            <a:off x="526875" y="2070591"/>
            <a:ext cx="2940000" cy="377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551927" y="1772775"/>
            <a:ext cx="3514800" cy="73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9" name="Google Shape;119;p19"/>
          <p:cNvSpPr txBox="1"/>
          <p:nvPr/>
        </p:nvSpPr>
        <p:spPr>
          <a:xfrm>
            <a:off x="551928" y="2674419"/>
            <a:ext cx="38544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La empresa (IDRD) Instituto Distrital de Recreación y Deporte, tiene bajo su administración un salón comunal en el barrio Bonanza con dirección tv. 71 BIS # 75 a -46, esta cuenta con espacios deportivos  las cuales se dividen en dos canchas, donde se practica tanto fútbol como Rugby, en las que para poder ingresar a ellas los usuarios lo realizan a través de una reserva por un cierto tiempo, y junto a este alquiler también solicitan implementos para realizar el deporte elegido.  </a:t>
            </a:r>
            <a:endParaRPr sz="1600" dirty="0">
              <a:solidFill>
                <a:schemeClr val="dk1"/>
              </a:solidFill>
              <a:latin typeface="Work Sans Light"/>
              <a:ea typeface="Work Sans Light"/>
              <a:cs typeface="Work Sans Light"/>
              <a:sym typeface="Work Sans Light"/>
            </a:endParaRPr>
          </a:p>
        </p:txBody>
      </p:sp>
      <p:pic>
        <p:nvPicPr>
          <p:cNvPr id="120" name="Google Shape;120;p19"/>
          <p:cNvPicPr preferRelativeResize="0"/>
          <p:nvPr/>
        </p:nvPicPr>
        <p:blipFill>
          <a:blip r:embed="rId4">
            <a:alphaModFix/>
          </a:blip>
          <a:stretch>
            <a:fillRect/>
          </a:stretch>
        </p:blipFill>
        <p:spPr>
          <a:xfrm>
            <a:off x="8450325" y="131563"/>
            <a:ext cx="1169800" cy="1128300"/>
          </a:xfrm>
          <a:prstGeom prst="rect">
            <a:avLst/>
          </a:prstGeom>
          <a:noFill/>
          <a:ln>
            <a:noFill/>
          </a:ln>
        </p:spPr>
      </p:pic>
      <p:pic>
        <p:nvPicPr>
          <p:cNvPr id="121" name="Google Shape;121;p19"/>
          <p:cNvPicPr preferRelativeResize="0"/>
          <p:nvPr/>
        </p:nvPicPr>
        <p:blipFill>
          <a:blip r:embed="rId5">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CANCHEROS</a:t>
            </a:r>
            <a:endParaRPr/>
          </a:p>
        </p:txBody>
      </p:sp>
      <p:sp>
        <p:nvSpPr>
          <p:cNvPr id="127" name="Google Shape;127;p20"/>
          <p:cNvSpPr txBox="1"/>
          <p:nvPr/>
        </p:nvSpPr>
        <p:spPr>
          <a:xfrm>
            <a:off x="5776064" y="2420572"/>
            <a:ext cx="45474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Problema</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Objetivos</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Justificación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Alcance</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Delimitación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Entregables Trimestre</a:t>
            </a:r>
            <a:endParaRPr/>
          </a:p>
        </p:txBody>
      </p:sp>
      <p:pic>
        <p:nvPicPr>
          <p:cNvPr id="128" name="Google Shape;128;p20"/>
          <p:cNvPicPr preferRelativeResize="0"/>
          <p:nvPr/>
        </p:nvPicPr>
        <p:blipFill>
          <a:blip r:embed="rId4">
            <a:alphaModFix/>
          </a:blip>
          <a:stretch>
            <a:fillRect/>
          </a:stretch>
        </p:blipFill>
        <p:spPr>
          <a:xfrm>
            <a:off x="1462900" y="2338404"/>
            <a:ext cx="3237200" cy="2965275"/>
          </a:xfrm>
          <a:prstGeom prst="rect">
            <a:avLst/>
          </a:prstGeom>
          <a:noFill/>
          <a:ln>
            <a:noFill/>
          </a:ln>
        </p:spPr>
      </p:pic>
      <p:pic>
        <p:nvPicPr>
          <p:cNvPr id="129" name="Google Shape;129;p20"/>
          <p:cNvPicPr preferRelativeResize="0"/>
          <p:nvPr/>
        </p:nvPicPr>
        <p:blipFill>
          <a:blip r:embed="rId5">
            <a:alphaModFix/>
          </a:blip>
          <a:stretch>
            <a:fillRect/>
          </a:stretch>
        </p:blipFill>
        <p:spPr>
          <a:xfrm>
            <a:off x="8450325" y="131563"/>
            <a:ext cx="1169800" cy="1128300"/>
          </a:xfrm>
          <a:prstGeom prst="rect">
            <a:avLst/>
          </a:prstGeom>
          <a:noFill/>
          <a:ln>
            <a:noFill/>
          </a:ln>
        </p:spPr>
      </p:pic>
      <p:pic>
        <p:nvPicPr>
          <p:cNvPr id="130" name="Google Shape;130;p20"/>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 </a:t>
            </a:r>
            <a:endParaRPr/>
          </a:p>
        </p:txBody>
      </p:sp>
      <p:sp>
        <p:nvSpPr>
          <p:cNvPr id="136" name="Google Shape;136;p21"/>
          <p:cNvSpPr txBox="1"/>
          <p:nvPr/>
        </p:nvSpPr>
        <p:spPr>
          <a:xfrm>
            <a:off x="372353" y="1667521"/>
            <a:ext cx="11447400" cy="4247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La Empresa IDRD con un salón comunal en el barrio bonanza con dirección tv. 71 BIS # 75 a -46 actualmente maneja de forma manual y en archivos de cuaderno la reserva de sus canchas para tener un control de espacios debido a su alta demanda en la zona, ya que se evidencia que normalmente todos los días en sus horarios establecidos que son de 07:00AM a 10:00PM siempre permanecen reservadas sus canchas.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De tal forma para poder llegar al análisis y recolección de los datos se le realizaron entrevistas al administrador del salón comunal, así como a los usuarios impactados directamente, aparte se realizaron varias visitas para poder observar el desempeño frente a las reservas. </a:t>
            </a: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Entre las necesidades encontradas están las de los Usuarios abarcando que el ingreso de registro para cada usuario es bastante tedioso, de esta forma se presenta un alto rango de tiempo invertido en la sola inscripción de estos, de igual forma el administrador ejerce un mayor tiempo del necesario para crear actualizar o borrar información tanto de las personas que reservan, así como de las reservas realizadas por estos mismos usuarios.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dirty="0"/>
          </a:p>
        </p:txBody>
      </p:sp>
      <p:pic>
        <p:nvPicPr>
          <p:cNvPr id="137" name="Google Shape;137;p21"/>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38" name="Google Shape;138;p21"/>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5202625" y="1438600"/>
            <a:ext cx="6989375" cy="5419400"/>
          </a:xfrm>
          <a:prstGeom prst="rect">
            <a:avLst/>
          </a:prstGeom>
          <a:noFill/>
          <a:ln>
            <a:noFill/>
          </a:ln>
        </p:spPr>
      </p:pic>
      <p:sp>
        <p:nvSpPr>
          <p:cNvPr id="144" name="Google Shape;144;p22"/>
          <p:cNvSpPr/>
          <p:nvPr/>
        </p:nvSpPr>
        <p:spPr>
          <a:xfrm>
            <a:off x="553243" y="1881565"/>
            <a:ext cx="35274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22"/>
          <p:cNvSpPr txBox="1"/>
          <p:nvPr/>
        </p:nvSpPr>
        <p:spPr>
          <a:xfrm>
            <a:off x="189359" y="1631311"/>
            <a:ext cx="4077000" cy="67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46" name="Google Shape;146;p22"/>
          <p:cNvSpPr txBox="1"/>
          <p:nvPr/>
        </p:nvSpPr>
        <p:spPr>
          <a:xfrm>
            <a:off x="189343" y="2445452"/>
            <a:ext cx="5043000"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Desarrollar un Sistema de Información Web </a:t>
            </a:r>
            <a:r>
              <a:rPr lang="es-MX" sz="1600" b="1" dirty="0">
                <a:solidFill>
                  <a:schemeClr val="dk1"/>
                </a:solidFill>
                <a:latin typeface="Work Sans"/>
                <a:ea typeface="Work Sans"/>
                <a:cs typeface="Work Sans"/>
                <a:sym typeface="Work Sans"/>
              </a:rPr>
              <a:t>CANCHEROS</a:t>
            </a:r>
            <a:r>
              <a:rPr lang="es-MX" sz="1600" dirty="0">
                <a:solidFill>
                  <a:schemeClr val="dk1"/>
                </a:solidFill>
                <a:latin typeface="Work Sans Light"/>
                <a:ea typeface="Work Sans Light"/>
                <a:cs typeface="Work Sans Light"/>
                <a:sym typeface="Work Sans Light"/>
              </a:rPr>
              <a:t> para el apoyo y colaboración a los procesos de la Empresa IDRD en el salón comunal de Bonanza.</a:t>
            </a:r>
            <a:endParaRPr sz="1600" dirty="0">
              <a:solidFill>
                <a:schemeClr val="dk1"/>
              </a:solidFill>
              <a:latin typeface="Work Sans Light"/>
              <a:ea typeface="Work Sans Light"/>
              <a:cs typeface="Work Sans Light"/>
              <a:sym typeface="Work Sans Light"/>
            </a:endParaRPr>
          </a:p>
        </p:txBody>
      </p:sp>
      <p:sp>
        <p:nvSpPr>
          <p:cNvPr id="147" name="Google Shape;147;p22"/>
          <p:cNvSpPr/>
          <p:nvPr/>
        </p:nvSpPr>
        <p:spPr>
          <a:xfrm>
            <a:off x="189346" y="3757030"/>
            <a:ext cx="41661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22"/>
          <p:cNvSpPr txBox="1"/>
          <p:nvPr/>
        </p:nvSpPr>
        <p:spPr>
          <a:xfrm>
            <a:off x="278455" y="3493228"/>
            <a:ext cx="40770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49" name="Google Shape;149;p22"/>
          <p:cNvSpPr txBox="1"/>
          <p:nvPr/>
        </p:nvSpPr>
        <p:spPr>
          <a:xfrm>
            <a:off x="-1" y="4335086"/>
            <a:ext cx="4834800" cy="249295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los Usuarios del salón comunal de Bonanza.</a:t>
            </a: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el alquiler de canchas para el salón comunal de Bonanza .</a:t>
            </a: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Administrar los reportes e informes de datos en reservas del salón comunal.</a:t>
            </a:r>
            <a:endParaRPr dirty="0"/>
          </a:p>
          <a:p>
            <a:pPr marL="457200" marR="0" lvl="0" indent="0" algn="l" rtl="0">
              <a:spcBef>
                <a:spcPts val="0"/>
              </a:spcBef>
              <a:spcAft>
                <a:spcPts val="0"/>
              </a:spcAft>
              <a:buNone/>
            </a:pPr>
            <a:endParaRPr dirty="0"/>
          </a:p>
          <a:p>
            <a:pPr marL="457200" marR="0" lvl="0" indent="0" algn="l" rtl="0">
              <a:spcBef>
                <a:spcPts val="0"/>
              </a:spcBef>
              <a:spcAft>
                <a:spcPts val="0"/>
              </a:spcAft>
              <a:buNone/>
            </a:pPr>
            <a:endParaRPr dirty="0"/>
          </a:p>
        </p:txBody>
      </p:sp>
      <p:sp>
        <p:nvSpPr>
          <p:cNvPr id="150" name="Google Shape;150;p22"/>
          <p:cNvSpPr txBox="1">
            <a:spLocks noGrp="1"/>
          </p:cNvSpPr>
          <p:nvPr>
            <p:ph type="title"/>
          </p:nvPr>
        </p:nvSpPr>
        <p:spPr>
          <a:xfrm>
            <a:off x="482825" y="112900"/>
            <a:ext cx="10439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OBJETIVOS </a:t>
            </a:r>
            <a:endParaRPr/>
          </a:p>
        </p:txBody>
      </p:sp>
      <p:pic>
        <p:nvPicPr>
          <p:cNvPr id="151" name="Google Shape;151;p22"/>
          <p:cNvPicPr preferRelativeResize="0"/>
          <p:nvPr/>
        </p:nvPicPr>
        <p:blipFill>
          <a:blip r:embed="rId4">
            <a:alphaModFix/>
          </a:blip>
          <a:stretch>
            <a:fillRect/>
          </a:stretch>
        </p:blipFill>
        <p:spPr>
          <a:xfrm>
            <a:off x="8450325" y="131563"/>
            <a:ext cx="1169800" cy="1128300"/>
          </a:xfrm>
          <a:prstGeom prst="rect">
            <a:avLst/>
          </a:prstGeom>
          <a:noFill/>
          <a:ln>
            <a:noFill/>
          </a:ln>
        </p:spPr>
      </p:pic>
      <p:pic>
        <p:nvPicPr>
          <p:cNvPr id="152" name="Google Shape;152;p22"/>
          <p:cNvPicPr preferRelativeResize="0"/>
          <p:nvPr/>
        </p:nvPicPr>
        <p:blipFill>
          <a:blip r:embed="rId5">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JUSTIFICACION</a:t>
            </a:r>
            <a:endParaRPr/>
          </a:p>
        </p:txBody>
      </p:sp>
      <p:sp>
        <p:nvSpPr>
          <p:cNvPr id="158" name="Google Shape;158;p23"/>
          <p:cNvSpPr txBox="1"/>
          <p:nvPr/>
        </p:nvSpPr>
        <p:spPr>
          <a:xfrm>
            <a:off x="372353" y="1667521"/>
            <a:ext cx="11447400" cy="424830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Se propone el desarrollo de un Sistema de Información Web denominado CANCHEROS que sirva como herramienta software de apoyo al seguimiento del Ingreso de usuarios, reserva de canchas y cancelación de reserva, en el salón comunal de la Empresa IDRD.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Permitirá la gestión de los Administradores como usuarios de la Empresa IDRD en el salón comunal del barrio Bonanza. Registrando el ingreso de nuevos usuarios que deseen realizar la toma del servicio de reserva, los Usuarios podrán realizar la reserva de una cancha deportiva eligiendo así que deporte desea practicar, en que horario y fecha, contando también con el alquiler de materiales para dicho deporte, los usuarios también podrán observar si su reservación quedo guardada con éxito, a su vez podrá realizar la cancelación de esta, para poder realizar una nueva reserva en fecha distinta. Finalmente, facilitará la gestión de reportes necesarios para la toma de decisiones del personal administrativo de la Empresa IDRD.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El Sistema CANCHEROS servirá como aporte al sector en la reducción de congestión alrededor del salón comunal y zonal similares, dejando así una gestión distinta que sea amigable para el usuario ahorrándole tiempo.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dirty="0"/>
          </a:p>
          <a:p>
            <a:pPr marL="285750" marR="0" lvl="0" indent="-184150" algn="l" rtl="0">
              <a:spcBef>
                <a:spcPts val="0"/>
              </a:spcBef>
              <a:spcAft>
                <a:spcPts val="0"/>
              </a:spcAft>
              <a:buClr>
                <a:schemeClr val="dk1"/>
              </a:buClr>
              <a:buSzPts val="1600"/>
              <a:buFont typeface="Arial"/>
              <a:buNone/>
            </a:pPr>
            <a:endParaRPr sz="1600" b="1" dirty="0">
              <a:solidFill>
                <a:schemeClr val="dk1"/>
              </a:solidFill>
              <a:latin typeface="Work Sans Light"/>
              <a:ea typeface="Work Sans Light"/>
              <a:cs typeface="Work Sans Light"/>
              <a:sym typeface="Work Sans Light"/>
            </a:endParaRPr>
          </a:p>
        </p:txBody>
      </p:sp>
      <p:pic>
        <p:nvPicPr>
          <p:cNvPr id="159" name="Google Shape;159;p23"/>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60" name="Google Shape;160;p23"/>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6" name="Google Shape;166;p24"/>
          <p:cNvSpPr txBox="1"/>
          <p:nvPr/>
        </p:nvSpPr>
        <p:spPr>
          <a:xfrm>
            <a:off x="372353" y="1667521"/>
            <a:ext cx="11447400" cy="301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hace el Sistema: Guardará datos de los nuevos usuarios que se desean registrar, actualizará el estado de reserva de las canchas en sus horarios establecidos, actualizará las cancelaciones realizadas por los usuarios, desarrollara reportes del porcentaje de reservas y cancelaciones de éstas en la semana.</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NO hace el Sistema: enviar información de reservas por correo o SMS, ingreso a sesión por parte de los usuarios con alguna contraseña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Tecnologías: Se utiliza una arquitectura vista controlador, con un Back-</a:t>
            </a:r>
            <a:r>
              <a:rPr lang="es-MX" sz="1600" dirty="0" err="1">
                <a:solidFill>
                  <a:schemeClr val="dk1"/>
                </a:solidFill>
                <a:latin typeface="Work Sans Light"/>
                <a:ea typeface="Work Sans Light"/>
                <a:cs typeface="Work Sans Light"/>
                <a:sym typeface="Work Sans Light"/>
              </a:rPr>
              <a:t>End</a:t>
            </a:r>
            <a:r>
              <a:rPr lang="es-MX" sz="1600" dirty="0">
                <a:solidFill>
                  <a:schemeClr val="dk1"/>
                </a:solidFill>
                <a:latin typeface="Work Sans Light"/>
                <a:ea typeface="Work Sans Light"/>
                <a:cs typeface="Work Sans Light"/>
                <a:sym typeface="Work Sans Light"/>
              </a:rPr>
              <a:t> en </a:t>
            </a:r>
            <a:r>
              <a:rPr lang="es-MX" sz="1600" dirty="0" err="1">
                <a:solidFill>
                  <a:schemeClr val="dk1"/>
                </a:solidFill>
                <a:latin typeface="Work Sans Light"/>
                <a:ea typeface="Work Sans Light"/>
                <a:cs typeface="Work Sans Light"/>
                <a:sym typeface="Work Sans Light"/>
              </a:rPr>
              <a:t>Pytony</a:t>
            </a:r>
            <a:r>
              <a:rPr lang="es-MX" sz="1600" dirty="0">
                <a:solidFill>
                  <a:schemeClr val="dk1"/>
                </a:solidFill>
                <a:latin typeface="Work Sans Light"/>
                <a:ea typeface="Work Sans Light"/>
                <a:cs typeface="Work Sans Light"/>
                <a:sym typeface="Work Sans Light"/>
              </a:rPr>
              <a:t> D-Jango, y un </a:t>
            </a:r>
            <a:r>
              <a:rPr lang="es-MX" sz="1600" dirty="0" err="1">
                <a:solidFill>
                  <a:schemeClr val="dk1"/>
                </a:solidFill>
                <a:latin typeface="Work Sans Light"/>
                <a:ea typeface="Work Sans Light"/>
                <a:cs typeface="Work Sans Light"/>
                <a:sym typeface="Work Sans Light"/>
              </a:rPr>
              <a:t>Frond-End</a:t>
            </a:r>
            <a:r>
              <a:rPr lang="es-MX" sz="1600" dirty="0">
                <a:solidFill>
                  <a:schemeClr val="dk1"/>
                </a:solidFill>
                <a:latin typeface="Work Sans Light"/>
                <a:ea typeface="Work Sans Light"/>
                <a:cs typeface="Work Sans Light"/>
                <a:sym typeface="Work Sans Light"/>
              </a:rPr>
              <a:t> en HTML, CSS.</a:t>
            </a: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dirty="0"/>
          </a:p>
        </p:txBody>
      </p:sp>
      <p:pic>
        <p:nvPicPr>
          <p:cNvPr id="167" name="Google Shape;167;p24"/>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68" name="Google Shape;168;p24"/>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5" name="Google Shape;175;p25"/>
          <p:cNvSpPr txBox="1"/>
          <p:nvPr/>
        </p:nvSpPr>
        <p:spPr>
          <a:xfrm>
            <a:off x="705438" y="3395473"/>
            <a:ext cx="3854400" cy="1600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Presentación del Proyecto</a:t>
            </a:r>
            <a:endParaRPr/>
          </a:p>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Técnicas de levantamiento de información</a:t>
            </a:r>
            <a:endParaRPr/>
          </a:p>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Historias de usuario </a:t>
            </a:r>
            <a:endParaRPr/>
          </a:p>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Mockups</a:t>
            </a:r>
            <a:endParaRPr/>
          </a:p>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Evidencia del modelo relacional MR</a:t>
            </a:r>
            <a:endParaRPr/>
          </a:p>
          <a:p>
            <a:pPr marL="285750" marR="0" lvl="0" indent="-2857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Diccionario de Datos </a:t>
            </a:r>
            <a:endParaRPr sz="1400">
              <a:solidFill>
                <a:schemeClr val="dk1"/>
              </a:solidFill>
              <a:latin typeface="Work Sans Light"/>
              <a:ea typeface="Work Sans Light"/>
              <a:cs typeface="Work Sans Light"/>
              <a:sym typeface="Work Sans Light"/>
            </a:endParaRPr>
          </a:p>
        </p:txBody>
      </p:sp>
      <p:grpSp>
        <p:nvGrpSpPr>
          <p:cNvPr id="176" name="Google Shape;176;p25"/>
          <p:cNvGrpSpPr/>
          <p:nvPr/>
        </p:nvGrpSpPr>
        <p:grpSpPr>
          <a:xfrm>
            <a:off x="400197" y="3023332"/>
            <a:ext cx="3239167" cy="347863"/>
            <a:chOff x="668953" y="1494678"/>
            <a:chExt cx="3239167" cy="347863"/>
          </a:xfrm>
        </p:grpSpPr>
        <p:sp>
          <p:nvSpPr>
            <p:cNvPr id="177" name="Google Shape;177;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179" name="Google Shape;179;p25"/>
          <p:cNvGrpSpPr/>
          <p:nvPr/>
        </p:nvGrpSpPr>
        <p:grpSpPr>
          <a:xfrm>
            <a:off x="3934295" y="1784838"/>
            <a:ext cx="3239167" cy="347863"/>
            <a:chOff x="668953" y="1494678"/>
            <a:chExt cx="3239167" cy="347863"/>
          </a:xfrm>
        </p:grpSpPr>
        <p:sp>
          <p:nvSpPr>
            <p:cNvPr id="180" name="Google Shape;180;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182" name="Google Shape;182;p25"/>
          <p:cNvSpPr txBox="1"/>
          <p:nvPr/>
        </p:nvSpPr>
        <p:spPr>
          <a:xfrm>
            <a:off x="4169808" y="2225769"/>
            <a:ext cx="3854400" cy="11697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Diagrama de Casos de Uso</a:t>
            </a:r>
            <a:endParaRPr/>
          </a:p>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Sentencias DDL y DML </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Construcción del sistema de información en BD</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Uso del sistema control de versiones</a:t>
            </a:r>
            <a:endParaRPr>
              <a:solidFill>
                <a:schemeClr val="dk1"/>
              </a:solidFill>
              <a:latin typeface="Work Sans Light"/>
              <a:ea typeface="Work Sans Light"/>
              <a:cs typeface="Work Sans Light"/>
              <a:sym typeface="Work Sans Light"/>
            </a:endParaRPr>
          </a:p>
        </p:txBody>
      </p:sp>
      <p:grpSp>
        <p:nvGrpSpPr>
          <p:cNvPr id="183" name="Google Shape;183;p25"/>
          <p:cNvGrpSpPr/>
          <p:nvPr/>
        </p:nvGrpSpPr>
        <p:grpSpPr>
          <a:xfrm>
            <a:off x="3934305" y="4996269"/>
            <a:ext cx="3239167" cy="347863"/>
            <a:chOff x="668953" y="1494678"/>
            <a:chExt cx="3239167" cy="347863"/>
          </a:xfrm>
        </p:grpSpPr>
        <p:sp>
          <p:nvSpPr>
            <p:cNvPr id="184" name="Google Shape;184;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186" name="Google Shape;186;p25"/>
          <p:cNvSpPr txBox="1"/>
          <p:nvPr/>
        </p:nvSpPr>
        <p:spPr>
          <a:xfrm>
            <a:off x="4162808" y="5493789"/>
            <a:ext cx="3854400" cy="9543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Prototipo navegable</a:t>
            </a:r>
            <a:endParaRPr/>
          </a:p>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Proyecto con un 50% de avances </a:t>
            </a:r>
            <a:endParaRPr/>
          </a:p>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Diagrama de clases</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Uso del sistema control de versiones </a:t>
            </a:r>
            <a:endParaRPr>
              <a:solidFill>
                <a:schemeClr val="dk1"/>
              </a:solidFill>
              <a:latin typeface="Work Sans Light"/>
              <a:ea typeface="Work Sans Light"/>
              <a:cs typeface="Work Sans Light"/>
              <a:sym typeface="Work Sans Light"/>
            </a:endParaRPr>
          </a:p>
        </p:txBody>
      </p:sp>
      <p:sp>
        <p:nvSpPr>
          <p:cNvPr id="187" name="Google Shape;187;p25"/>
          <p:cNvSpPr txBox="1"/>
          <p:nvPr/>
        </p:nvSpPr>
        <p:spPr>
          <a:xfrm>
            <a:off x="7802875" y="3950375"/>
            <a:ext cx="3239100" cy="2031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Realización de pruebas unitarias del software</a:t>
            </a:r>
            <a:endParaRPr/>
          </a:p>
          <a:p>
            <a:pPr marL="171450" marR="0" lvl="0" indent="-171450" algn="l" rtl="0">
              <a:spcBef>
                <a:spcPts val="0"/>
              </a:spcBef>
              <a:spcAft>
                <a:spcPts val="0"/>
              </a:spcAft>
              <a:buClr>
                <a:schemeClr val="dk1"/>
              </a:buClr>
              <a:buSzPts val="1400"/>
              <a:buFont typeface="Arial"/>
              <a:buChar char="•"/>
            </a:pPr>
            <a:r>
              <a:rPr lang="es-MX">
                <a:solidFill>
                  <a:schemeClr val="dk1"/>
                </a:solidFill>
                <a:latin typeface="Work Sans Light"/>
                <a:ea typeface="Work Sans Light"/>
                <a:cs typeface="Work Sans Light"/>
                <a:sym typeface="Work Sans Light"/>
              </a:rPr>
              <a:t>Documentación de las pruebas unitarias del software</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Presentación de manual técnico y manual de usuario</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Uso del sistema control de versiones </a:t>
            </a:r>
            <a:endParaRPr>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Work Sans Light"/>
              <a:buChar char="•"/>
            </a:pPr>
            <a:r>
              <a:rPr lang="es-MX">
                <a:solidFill>
                  <a:schemeClr val="dk1"/>
                </a:solidFill>
                <a:latin typeface="Work Sans Light"/>
                <a:ea typeface="Work Sans Light"/>
                <a:cs typeface="Work Sans Light"/>
                <a:sym typeface="Work Sans Light"/>
              </a:rPr>
              <a:t>Proyecto terminado al 100%</a:t>
            </a:r>
            <a:endParaRPr>
              <a:solidFill>
                <a:schemeClr val="dk1"/>
              </a:solidFill>
              <a:latin typeface="Work Sans Light"/>
              <a:ea typeface="Work Sans Light"/>
              <a:cs typeface="Work Sans Light"/>
              <a:sym typeface="Work Sans Light"/>
            </a:endParaRPr>
          </a:p>
        </p:txBody>
      </p:sp>
      <p:pic>
        <p:nvPicPr>
          <p:cNvPr id="188" name="Google Shape;188;p25"/>
          <p:cNvPicPr preferRelativeResize="0"/>
          <p:nvPr/>
        </p:nvPicPr>
        <p:blipFill>
          <a:blip r:embed="rId3">
            <a:alphaModFix/>
          </a:blip>
          <a:stretch>
            <a:fillRect/>
          </a:stretch>
        </p:blipFill>
        <p:spPr>
          <a:xfrm>
            <a:off x="8450325" y="131563"/>
            <a:ext cx="1169800" cy="1128300"/>
          </a:xfrm>
          <a:prstGeom prst="rect">
            <a:avLst/>
          </a:prstGeom>
          <a:noFill/>
          <a:ln>
            <a:noFill/>
          </a:ln>
        </p:spPr>
      </p:pic>
      <p:grpSp>
        <p:nvGrpSpPr>
          <p:cNvPr id="189" name="Google Shape;189;p25"/>
          <p:cNvGrpSpPr/>
          <p:nvPr/>
        </p:nvGrpSpPr>
        <p:grpSpPr>
          <a:xfrm>
            <a:off x="7574366" y="3452865"/>
            <a:ext cx="3239100" cy="347744"/>
            <a:chOff x="668953" y="1494678"/>
            <a:chExt cx="3239100" cy="347744"/>
          </a:xfrm>
        </p:grpSpPr>
        <p:sp>
          <p:nvSpPr>
            <p:cNvPr id="190" name="Google Shape;190;p25"/>
            <p:cNvSpPr/>
            <p:nvPr/>
          </p:nvSpPr>
          <p:spPr>
            <a:xfrm>
              <a:off x="781688" y="1796822"/>
              <a:ext cx="972000" cy="45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5"/>
            <p:cNvSpPr txBox="1"/>
            <p:nvPr/>
          </p:nvSpPr>
          <p:spPr>
            <a:xfrm>
              <a:off x="668953" y="1494678"/>
              <a:ext cx="3239100" cy="294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pic>
        <p:nvPicPr>
          <p:cNvPr id="192" name="Google Shape;192;p25"/>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826</Words>
  <Application>Microsoft Office PowerPoint</Application>
  <PresentationFormat>Panorámica</PresentationFormat>
  <Paragraphs>75</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Work Sans</vt:lpstr>
      <vt:lpstr>Work Sans Light</vt:lpstr>
      <vt:lpstr>Calibri</vt:lpstr>
      <vt:lpstr>Work Sans Medium</vt:lpstr>
      <vt:lpstr>Arial</vt:lpstr>
      <vt:lpstr>Tema de Office</vt:lpstr>
      <vt:lpstr>Presentación de PowerPoint</vt:lpstr>
      <vt:lpstr>Presentación de PowerPoint</vt:lpstr>
      <vt:lpstr>Presentación de PowerPoint</vt:lpstr>
      <vt:lpstr>Presentación de PowerPoint</vt:lpstr>
      <vt:lpstr>PROBLEMA </vt:lpstr>
      <vt:lpstr>OBJETIVOS </vt:lpstr>
      <vt:lpstr>JUSTIFICACION</vt:lpstr>
      <vt:lpstr>ALCANCE</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Aprendiz</cp:lastModifiedBy>
  <cp:revision>2</cp:revision>
  <dcterms:modified xsi:type="dcterms:W3CDTF">2024-08-10T00:09:44Z</dcterms:modified>
</cp:coreProperties>
</file>